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2"/>
  </p:notesMasterIdLst>
  <p:handoutMasterIdLst>
    <p:handoutMasterId r:id="rId23"/>
  </p:handoutMasterIdLst>
  <p:sldIdLst>
    <p:sldId id="265" r:id="rId2"/>
    <p:sldId id="266" r:id="rId3"/>
    <p:sldId id="259" r:id="rId4"/>
    <p:sldId id="260" r:id="rId5"/>
    <p:sldId id="261" r:id="rId6"/>
    <p:sldId id="263" r:id="rId7"/>
    <p:sldId id="264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80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674" autoAdjust="0"/>
    <p:restoredTop sz="94709" autoAdjust="0"/>
  </p:normalViewPr>
  <p:slideViewPr>
    <p:cSldViewPr>
      <p:cViewPr varScale="1">
        <p:scale>
          <a:sx n="70" d="100"/>
          <a:sy n="70" d="100"/>
        </p:scale>
        <p:origin x="-270" y="3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1860" y="-96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41E6BC-9E6B-493A-9F56-560F0CE17D5E}" type="datetimeFigureOut">
              <a:rPr lang="ru-RU" smtClean="0"/>
              <a:pPr/>
              <a:t>07.09.2014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524A9E-9AAC-444E-AA87-A4165701A6F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80D4BA-6818-4AF3-ACF6-B1F640746C26}" type="datetimeFigureOut">
              <a:rPr lang="ru-RU" smtClean="0"/>
              <a:pPr/>
              <a:t>07.09.2014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E7C44F-AB4A-4A6F-B4EC-FA8BE6D5A69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4666E-578C-4305-9665-C2E158C28832}" type="datetimeFigureOut">
              <a:rPr lang="ru-RU" smtClean="0"/>
              <a:pPr/>
              <a:t>07.09.2014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DA276-FB7B-4BA4-B0EE-A20622647C1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4666E-578C-4305-9665-C2E158C28832}" type="datetimeFigureOut">
              <a:rPr lang="ru-RU" smtClean="0"/>
              <a:pPr/>
              <a:t>07.09.2014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DA276-FB7B-4BA4-B0EE-A20622647C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4666E-578C-4305-9665-C2E158C28832}" type="datetimeFigureOut">
              <a:rPr lang="ru-RU" smtClean="0"/>
              <a:pPr/>
              <a:t>07.09.2014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DA276-FB7B-4BA4-B0EE-A20622647C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4666E-578C-4305-9665-C2E158C28832}" type="datetimeFigureOut">
              <a:rPr lang="ru-RU" smtClean="0"/>
              <a:pPr/>
              <a:t>07.09.2014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DA276-FB7B-4BA4-B0EE-A20622647C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4666E-578C-4305-9665-C2E158C28832}" type="datetimeFigureOut">
              <a:rPr lang="ru-RU" smtClean="0"/>
              <a:pPr/>
              <a:t>07.09.2014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EC9DA276-FB7B-4BA4-B0EE-A20622647C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4666E-578C-4305-9665-C2E158C28832}" type="datetimeFigureOut">
              <a:rPr lang="ru-RU" smtClean="0"/>
              <a:pPr/>
              <a:t>07.09.2014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DA276-FB7B-4BA4-B0EE-A20622647C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4666E-578C-4305-9665-C2E158C28832}" type="datetimeFigureOut">
              <a:rPr lang="ru-RU" smtClean="0"/>
              <a:pPr/>
              <a:t>07.09.2014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DA276-FB7B-4BA4-B0EE-A20622647C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4666E-578C-4305-9665-C2E158C28832}" type="datetimeFigureOut">
              <a:rPr lang="ru-RU" smtClean="0"/>
              <a:pPr/>
              <a:t>07.09.2014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DA276-FB7B-4BA4-B0EE-A20622647C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4666E-578C-4305-9665-C2E158C28832}" type="datetimeFigureOut">
              <a:rPr lang="ru-RU" smtClean="0"/>
              <a:pPr/>
              <a:t>07.09.2014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DA276-FB7B-4BA4-B0EE-A20622647C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4666E-578C-4305-9665-C2E158C28832}" type="datetimeFigureOut">
              <a:rPr lang="ru-RU" smtClean="0"/>
              <a:pPr/>
              <a:t>07.09.2014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DA276-FB7B-4BA4-B0EE-A20622647C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84666E-578C-4305-9665-C2E158C28832}" type="datetimeFigureOut">
              <a:rPr lang="ru-RU" smtClean="0"/>
              <a:pPr/>
              <a:t>07.09.2014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DA276-FB7B-4BA4-B0EE-A20622647C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2084666E-578C-4305-9665-C2E158C28832}" type="datetimeFigureOut">
              <a:rPr lang="ru-RU" smtClean="0"/>
              <a:pPr/>
              <a:t>07.09.2014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EC9DA276-FB7B-4BA4-B0EE-A20622647C1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11560" y="1196752"/>
            <a:ext cx="8363272" cy="4306490"/>
          </a:xfrm>
        </p:spPr>
        <p:txBody>
          <a:bodyPr>
            <a:normAutofit fontScale="90000"/>
          </a:bodyPr>
          <a:lstStyle/>
          <a:p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000" dirty="0" smtClean="0"/>
              <a:t>МУНИЦИПАЛЬНОЕ БЮДЖЕТНОЕ ОБЩЕОБРАЗОВАТЕЛЬНОЕ</a:t>
            </a:r>
            <a:br>
              <a:rPr lang="ru-RU" sz="2000" dirty="0" smtClean="0"/>
            </a:br>
            <a:r>
              <a:rPr lang="ru-RU" sz="2000" dirty="0" smtClean="0"/>
              <a:t>УЧРЕЖДЕНИЕ</a:t>
            </a:r>
            <a:br>
              <a:rPr lang="ru-RU" sz="2000" dirty="0" smtClean="0"/>
            </a:br>
            <a:r>
              <a:rPr lang="ru-RU" sz="2000" dirty="0" smtClean="0"/>
              <a:t>«ГИМНАЗИЯ № 27»</a:t>
            </a:r>
            <a:br>
              <a:rPr lang="ru-RU" sz="2000" dirty="0" smtClean="0"/>
            </a:br>
            <a:r>
              <a:rPr lang="ru-RU" sz="2000" dirty="0" smtClean="0"/>
              <a:t>ИМЕНИ ГЕРОЯ СОВЕТСКОГО СОЮЗА В.Е. СМИРНОВА»</a:t>
            </a:r>
            <a:br>
              <a:rPr lang="ru-RU" sz="20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Конкурс </a:t>
            </a:r>
            <a:r>
              <a:rPr lang="ru-RU" sz="2400" dirty="0" smtClean="0"/>
              <a:t>«Летопись добрых дел по сохранению природы»</a:t>
            </a:r>
            <a:br>
              <a:rPr lang="ru-RU" sz="2400" dirty="0" smtClean="0"/>
            </a:br>
            <a:r>
              <a:rPr lang="ru-RU" sz="2400" dirty="0" smtClean="0"/>
              <a:t>Номинация «</a:t>
            </a:r>
            <a:r>
              <a:rPr lang="ru-RU" sz="2400" dirty="0" err="1" smtClean="0"/>
              <a:t>Эко-объектив</a:t>
            </a:r>
            <a:r>
              <a:rPr lang="ru-RU" sz="2400" dirty="0" smtClean="0"/>
              <a:t>»</a:t>
            </a:r>
            <a:r>
              <a:rPr lang="ru-RU" sz="2400" b="0" dirty="0" smtClean="0"/>
              <a:t/>
            </a:r>
            <a:br>
              <a:rPr lang="ru-RU" sz="2400" b="0" dirty="0" smtClean="0"/>
            </a:br>
            <a:r>
              <a:rPr lang="ru-RU" sz="2400" i="1" dirty="0" smtClean="0"/>
              <a:t>Проект по благоустройству и озеленению территории гимназии «Сохраним природную среду и культурное наследие Алтайского края»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b="0" dirty="0" smtClean="0"/>
              <a:t/>
            </a:r>
            <a:br>
              <a:rPr lang="ru-RU" sz="2400" b="0" dirty="0" smtClean="0"/>
            </a:br>
            <a:r>
              <a:rPr lang="ru-RU" sz="2400" i="1" dirty="0" smtClean="0"/>
              <a:t>«Краски нашего сада»</a:t>
            </a:r>
            <a:br>
              <a:rPr lang="ru-RU" sz="2400" i="1" dirty="0" smtClean="0"/>
            </a:br>
            <a:r>
              <a:rPr lang="ru-RU" sz="2000" b="0" dirty="0" smtClean="0"/>
              <a:t>Руководитель проекта: </a:t>
            </a:r>
            <a:r>
              <a:rPr lang="ru-RU" sz="2000" b="0" dirty="0" err="1" smtClean="0"/>
              <a:t>Ляхович</a:t>
            </a:r>
            <a:r>
              <a:rPr lang="ru-RU" sz="2000" b="0" dirty="0" smtClean="0"/>
              <a:t> Анна Анатольевна</a:t>
            </a:r>
            <a:br>
              <a:rPr lang="ru-RU" sz="2000" b="0" dirty="0" smtClean="0"/>
            </a:br>
            <a:r>
              <a:rPr lang="ru-RU" sz="2000" b="0" dirty="0" smtClean="0"/>
              <a:t>Выполнил: Укладов Егор, 8В </a:t>
            </a:r>
            <a:r>
              <a:rPr lang="ru-RU" sz="2000" b="0" dirty="0" smtClean="0"/>
              <a:t>класс</a:t>
            </a:r>
            <a:br>
              <a:rPr lang="ru-RU" sz="2000" b="0" dirty="0" smtClean="0"/>
            </a:br>
            <a:r>
              <a:rPr lang="ru-RU" sz="2000" b="0" dirty="0" smtClean="0"/>
              <a:t/>
            </a:r>
            <a:br>
              <a:rPr lang="ru-RU" sz="2000" b="0" dirty="0" smtClean="0"/>
            </a:br>
            <a:r>
              <a:rPr lang="ru-RU" sz="2000" b="0" dirty="0" smtClean="0"/>
              <a:t>Барнаул 2014</a:t>
            </a:r>
            <a:r>
              <a:rPr lang="ru-RU" sz="2000" b="0" dirty="0" smtClean="0"/>
              <a:t/>
            </a:r>
            <a:br>
              <a:rPr lang="ru-RU" sz="2000" b="0" dirty="0" smtClean="0"/>
            </a:br>
            <a:r>
              <a:rPr lang="ru-RU" sz="2400" b="0" dirty="0" smtClean="0"/>
              <a:t/>
            </a:r>
            <a:br>
              <a:rPr lang="ru-RU" sz="2400" b="0" dirty="0" smtClean="0"/>
            </a:br>
            <a:r>
              <a:rPr lang="ru-RU" sz="2400" b="0" dirty="0" smtClean="0"/>
              <a:t/>
            </a:r>
            <a:br>
              <a:rPr lang="ru-RU" sz="2400" b="0" dirty="0" smtClean="0"/>
            </a:br>
            <a:r>
              <a:rPr lang="ru-RU" sz="2400" b="0" dirty="0" smtClean="0"/>
              <a:t/>
            </a:r>
            <a:br>
              <a:rPr lang="ru-RU" sz="2400" b="0" dirty="0" smtClean="0"/>
            </a:br>
            <a:r>
              <a:rPr lang="ru-RU" sz="2400" b="0" dirty="0" smtClean="0"/>
              <a:t/>
            </a:r>
            <a:br>
              <a:rPr lang="ru-RU" sz="2400" b="0" dirty="0" smtClean="0"/>
            </a:br>
            <a:r>
              <a:rPr lang="ru-RU" sz="2400" b="0" dirty="0" smtClean="0"/>
              <a:t/>
            </a:r>
            <a:br>
              <a:rPr lang="ru-RU" sz="2400" b="0" dirty="0" smtClean="0"/>
            </a:br>
            <a:endParaRPr lang="ru-RU" sz="2400" b="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b="0" i="1" dirty="0" smtClean="0"/>
              <a:t>Рабатка из бархатцев, клумба «Солнце» из циннии высажены учащимися на летней практике</a:t>
            </a:r>
            <a:endParaRPr lang="ru-RU" sz="2800" b="0" i="1" dirty="0"/>
          </a:p>
        </p:txBody>
      </p:sp>
      <p:pic>
        <p:nvPicPr>
          <p:cNvPr id="5" name="Содержимое 4" descr="DSCF270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6" name="Содержимое 5" descr="DSCF271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147248" cy="1417638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b="0" dirty="0" smtClean="0"/>
              <a:t>	</a:t>
            </a:r>
            <a:r>
              <a:rPr lang="ru-RU" sz="2000" i="1" dirty="0" smtClean="0"/>
              <a:t>В гимназии организованы и действуют студии: </a:t>
            </a:r>
            <a:r>
              <a:rPr lang="ru-RU" sz="2000" b="0" dirty="0" smtClean="0"/>
              <a:t/>
            </a:r>
            <a:br>
              <a:rPr lang="ru-RU" sz="2000" b="0" dirty="0" smtClean="0"/>
            </a:br>
            <a:r>
              <a:rPr lang="ru-RU" sz="2000" b="0" dirty="0" smtClean="0"/>
              <a:t>1) Детская экологическая студия «Окно в природу»;</a:t>
            </a:r>
            <a:br>
              <a:rPr lang="ru-RU" sz="2000" b="0" dirty="0" smtClean="0"/>
            </a:br>
            <a:r>
              <a:rPr lang="ru-RU" sz="2000" b="0" dirty="0" smtClean="0"/>
              <a:t>2) Студия «Цветовод».</a:t>
            </a:r>
            <a:br>
              <a:rPr lang="ru-RU" sz="2000" b="0" dirty="0" smtClean="0"/>
            </a:br>
            <a:r>
              <a:rPr lang="ru-RU" sz="2000" b="0" dirty="0" smtClean="0"/>
              <a:t>	Ведёт работу по охране и увеличению зелёных насаждений участка гимназии отряд «Зелёный патруль».</a:t>
            </a:r>
            <a:endParaRPr lang="ru-RU" sz="2000" b="0" dirty="0"/>
          </a:p>
        </p:txBody>
      </p:sp>
      <p:pic>
        <p:nvPicPr>
          <p:cNvPr id="4" name="Содержимое 3" descr="DSCF15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32983" y="1600200"/>
            <a:ext cx="6278033" cy="4708525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3069977" cy="124646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Детская экологическая студия «Окно в природу».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ru-RU" dirty="0" smtClean="0"/>
              <a:t>Актуальность работы в данном направлении заключается в том, что в последние годы на Алтае несколько повысилось внимание к вопросам экологического образования и воспитания школьников на уроках, во внеклассной работе и в ходе трудовой практики, однако этого недостаточно. Вот почему давно назрела необходимость планомерной и систематической работы школы в данном направлении. Актуальность её связана со всё более обостряющимися противоречиями между хозяйственной деятельностью человека и состоянием окружающей среды.</a:t>
            </a:r>
          </a:p>
          <a:p>
            <a:endParaRPr lang="ru-RU" dirty="0"/>
          </a:p>
        </p:txBody>
      </p:sp>
      <p:pic>
        <p:nvPicPr>
          <p:cNvPr id="5" name="Содержимое 4" descr="DSCF171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575050" y="1282700"/>
            <a:ext cx="5111750" cy="3833813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3008313" cy="116205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Студия «Цветовод» - научно – исследовательская группа.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ru-RU" dirty="0" smtClean="0"/>
              <a:t>Актуальность работы в данном направлении заключается в том, что в настоящее время в связи с расширением озеленительных работ в российских городах, строительством коттеджей и оформлением участков вокруг них оказались очень востребованными такие специальности, как ландшафтный дизайнер, оформитель «зелёного строительства», в недавнем прошлом – озеленитель. Знания и умения, полученные в результате обучения, обучающиеся могут использовать в своей дальнейшей практической жизни в качестве цветовода или озеленителя.  </a:t>
            </a:r>
            <a:endParaRPr lang="ru-RU" dirty="0"/>
          </a:p>
        </p:txBody>
      </p:sp>
      <p:pic>
        <p:nvPicPr>
          <p:cNvPr id="5" name="Содержимое 4" descr="DSCF182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575050" y="1282700"/>
            <a:ext cx="5111750" cy="3833813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3141985" cy="110244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ru-RU" sz="1800" b="1" dirty="0" smtClean="0"/>
              <a:t>Отряд «Зелёный патруль»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b="1" dirty="0" smtClean="0"/>
              <a:t>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 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23528" y="908720"/>
            <a:ext cx="3141985" cy="5217443"/>
          </a:xfrm>
        </p:spPr>
        <p:txBody>
          <a:bodyPr/>
          <a:lstStyle/>
          <a:p>
            <a:r>
              <a:rPr lang="ru-RU" dirty="0" smtClean="0"/>
              <a:t>Ведётся активная работа отряда «Зелёный патруль» в окрестностях гимназии и патрулируемом микрорайоне.</a:t>
            </a:r>
          </a:p>
          <a:p>
            <a:r>
              <a:rPr lang="ru-RU" dirty="0" smtClean="0"/>
              <a:t> Функционирует Экологический пост МБОУ «Гимназия № 27» имени Героя Советского Союза В.Е. Смирнова».</a:t>
            </a:r>
          </a:p>
          <a:p>
            <a:r>
              <a:rPr lang="ru-RU" dirty="0" smtClean="0"/>
              <a:t> </a:t>
            </a:r>
          </a:p>
          <a:p>
            <a:endParaRPr lang="ru-RU" dirty="0"/>
          </a:p>
        </p:txBody>
      </p:sp>
      <p:pic>
        <p:nvPicPr>
          <p:cNvPr id="5" name="Содержимое 4" descr="DSCF133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575050" y="1282700"/>
            <a:ext cx="5111750" cy="3833813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  Мониторинг за стихийными свалками и предотвращение их образования</a:t>
            </a:r>
            <a:endParaRPr lang="ru-RU" sz="2400" dirty="0"/>
          </a:p>
        </p:txBody>
      </p:sp>
      <p:pic>
        <p:nvPicPr>
          <p:cNvPr id="6" name="Содержимое 5" descr="DSCF246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32983" y="1600200"/>
            <a:ext cx="6278033" cy="4708525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dirty="0" smtClean="0"/>
              <a:t>Акция «Гроздь рябины» по сбору корма для птиц в зимнее время;</a:t>
            </a:r>
            <a:br>
              <a:rPr lang="ru-RU" sz="2000" dirty="0" smtClean="0"/>
            </a:br>
            <a:r>
              <a:rPr lang="ru-RU" sz="2000" dirty="0" smtClean="0"/>
              <a:t>  Общероссийская культурно-экологическая акция «Покормите птиц!».</a:t>
            </a:r>
            <a:endParaRPr lang="ru-RU" sz="2000" b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0" y="1484784"/>
            <a:ext cx="4040188" cy="750887"/>
          </a:xfrm>
        </p:spPr>
        <p:txBody>
          <a:bodyPr>
            <a:noAutofit/>
          </a:bodyPr>
          <a:lstStyle/>
          <a:p>
            <a:pPr algn="just"/>
            <a:r>
              <a:rPr lang="ru-RU" sz="1200" dirty="0" smtClean="0"/>
              <a:t>Начало общероссийской культурно-экологической акции «Покормите птиц!» приурочено к 12 ноября. По народному календарю это – День Зиновия - </a:t>
            </a:r>
            <a:r>
              <a:rPr lang="ru-RU" sz="1200" dirty="0" err="1" smtClean="0"/>
              <a:t>Синичника</a:t>
            </a:r>
            <a:r>
              <a:rPr lang="ru-RU" sz="1200" dirty="0" smtClean="0"/>
              <a:t>  или Синичкин день. </a:t>
            </a:r>
          </a:p>
          <a:p>
            <a:pPr algn="just"/>
            <a:endParaRPr lang="ru-RU" sz="12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355976" y="1340768"/>
            <a:ext cx="4330824" cy="945231"/>
          </a:xfrm>
        </p:spPr>
        <p:txBody>
          <a:bodyPr>
            <a:normAutofit fontScale="70000" lnSpcReduction="20000"/>
          </a:bodyPr>
          <a:lstStyle/>
          <a:p>
            <a:r>
              <a:rPr lang="ru-RU" sz="2000" dirty="0" smtClean="0"/>
              <a:t>Чтобы стать похожим на святого Зиновия - </a:t>
            </a:r>
            <a:r>
              <a:rPr lang="ru-RU" sz="2000" dirty="0" err="1" smtClean="0"/>
              <a:t>Синичника</a:t>
            </a:r>
            <a:r>
              <a:rPr lang="ru-RU" sz="2000" dirty="0" smtClean="0"/>
              <a:t>, нужно совсем немного – принять участие в акции и повесить свою кормушку.</a:t>
            </a:r>
          </a:p>
          <a:p>
            <a:endParaRPr lang="ru-RU" dirty="0"/>
          </a:p>
        </p:txBody>
      </p:sp>
      <p:pic>
        <p:nvPicPr>
          <p:cNvPr id="7" name="Содержимое 6" descr="DSCF2505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729111"/>
            <a:ext cx="4040188" cy="3030141"/>
          </a:xfrm>
        </p:spPr>
      </p:pic>
      <p:pic>
        <p:nvPicPr>
          <p:cNvPr id="8" name="Содержимое 7" descr="DSCF1693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025" y="2728516"/>
            <a:ext cx="4041775" cy="3031331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200" dirty="0" smtClean="0"/>
              <a:t>Учащиеся из отряда «Зелёный патруль» участвовали в акциях «Скворечник», «ТИШЕ, птицы на гнёздах!».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Начальные классы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ru-RU" dirty="0" smtClean="0"/>
              <a:t>Среднее звено</a:t>
            </a:r>
            <a:endParaRPr lang="ru-RU" dirty="0"/>
          </a:p>
        </p:txBody>
      </p:sp>
      <p:pic>
        <p:nvPicPr>
          <p:cNvPr id="7" name="Содержимое 6" descr="DSCF2173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729111"/>
            <a:ext cx="4040188" cy="3030141"/>
          </a:xfrm>
        </p:spPr>
      </p:pic>
      <p:pic>
        <p:nvPicPr>
          <p:cNvPr id="8" name="Содержимое 7" descr="DSCF1711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025" y="2728516"/>
            <a:ext cx="4041775" cy="3031331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i="1" dirty="0" smtClean="0"/>
              <a:t>Акция «Цветочная рассада – наш подарок гимназии»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Проводится совместно с педагогами, родителями учащихся гимназии.</a:t>
            </a:r>
            <a:br>
              <a:rPr lang="ru-RU" sz="2000" dirty="0" smtClean="0"/>
            </a:br>
            <a:r>
              <a:rPr lang="ru-RU" sz="2000" dirty="0" smtClean="0"/>
              <a:t>Собранная рассада высаживается на участке гимназии.</a:t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4" name="Содержимое 3" descr="DSCF27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32983" y="1600200"/>
            <a:ext cx="6278033" cy="4708525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Работа отряда «зелёный патруль» на участке гимназии</a:t>
            </a:r>
            <a:endParaRPr lang="ru-RU" sz="20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ru-RU" b="1" i="1" dirty="0" smtClean="0"/>
              <a:t>Акция «Посади дерево»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4009" y="1556792"/>
            <a:ext cx="4042792" cy="729207"/>
          </a:xfrm>
        </p:spPr>
        <p:txBody>
          <a:bodyPr>
            <a:normAutofit fontScale="92500" lnSpcReduction="10000"/>
          </a:bodyPr>
          <a:lstStyle/>
          <a:p>
            <a:r>
              <a:rPr lang="ru-RU" b="1" i="1" dirty="0" smtClean="0"/>
              <a:t>Акция «экологически-чистый четверг»</a:t>
            </a:r>
          </a:p>
          <a:p>
            <a:endParaRPr lang="ru-RU" dirty="0"/>
          </a:p>
        </p:txBody>
      </p:sp>
      <p:pic>
        <p:nvPicPr>
          <p:cNvPr id="7" name="Содержимое 6" descr="DSCF2421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729111"/>
            <a:ext cx="4040188" cy="3030141"/>
          </a:xfrm>
        </p:spPr>
      </p:pic>
      <p:pic>
        <p:nvPicPr>
          <p:cNvPr id="8" name="Содержимое 7" descr="DSCF2491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025" y="2728516"/>
            <a:ext cx="4041775" cy="3031331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Краткая история проекта:</a:t>
            </a:r>
            <a:br>
              <a:rPr lang="ru-RU" smtClean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Для благоустройства и озеленения территории гимназии в 2014 году  разработан проект  «Сохраним природную среду и культурное наследие Алтайского края», включающий эскизы клумб, цветников, рабаток.</a:t>
            </a:r>
          </a:p>
          <a:p>
            <a:pPr algn="just"/>
            <a:r>
              <a:rPr lang="ru-RU" dirty="0" smtClean="0"/>
              <a:t>  Устройство, размещение клумб, рабаток, </a:t>
            </a:r>
            <a:r>
              <a:rPr lang="ru-RU" dirty="0" err="1" smtClean="0"/>
              <a:t>рокариев</a:t>
            </a:r>
            <a:r>
              <a:rPr lang="ru-RU" dirty="0" smtClean="0"/>
              <a:t> соответствует двум видам планировки – регулярной и ландшафтной. Для вертикального озеленения вьющимися растениями используются малые архитектурные формы: арка, пирамиды.</a:t>
            </a:r>
          </a:p>
          <a:p>
            <a:pPr algn="just"/>
            <a:r>
              <a:rPr lang="ru-RU" dirty="0" smtClean="0"/>
              <a:t>Изюминка проекта - клумба «Скрипичный ключ» из петунии гибридной на яркой зелени газона.  Остальные клумбы, цветники выдержаны в единой цветовой гамме, органично вписываясь в ландшафт.    </a:t>
            </a:r>
          </a:p>
          <a:p>
            <a:pPr algn="just"/>
            <a:endParaRPr lang="ru-RU" dirty="0"/>
          </a:p>
        </p:txBody>
      </p:sp>
      <p:pic>
        <p:nvPicPr>
          <p:cNvPr id="5" name="Содержимое 4" descr="DSCF186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575050" y="1283739"/>
            <a:ext cx="5111750" cy="3831734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Результаты работы: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sz="2000" dirty="0" smtClean="0"/>
              <a:t>В результате проведённой работы учащимися гимназии засеяно около 120 кв. м газона; высажена рассада, посеяны семена цветочных культур на 29 клумбах, цветниках, рабатках, 13 вазонах; высажено 2760 штук цветочных культур (рассады цветов, луковичных растений, корневищных многолетников, семян цветочных культур).</a:t>
            </a:r>
          </a:p>
          <a:p>
            <a:r>
              <a:rPr lang="ru-RU" sz="2000" dirty="0" smtClean="0"/>
              <a:t>Во время проведения  акций  «Гроздь рябины», «Покормите птиц!» собрано около 80 кг корма. В акции приняли участие 170 учащихся, педагогических работников. Были изготовлены кормушки для птиц.</a:t>
            </a:r>
          </a:p>
          <a:p>
            <a:r>
              <a:rPr lang="ru-RU" sz="2000" dirty="0" smtClean="0"/>
              <a:t>У учащихся развита  способность обнаруживать экологические проблемы в повседневной жизни; осознанно придерживаться здорового и экологически безопасного образа жизни; повысился уровень культуры учащихся в формировании современного цветочного оформления территории гимназии, эстетического облика города.</a:t>
            </a:r>
          </a:p>
          <a:p>
            <a:endParaRPr lang="ru-RU" sz="2000" dirty="0" smtClean="0"/>
          </a:p>
          <a:p>
            <a:endParaRPr lang="ru-RU" sz="2000" dirty="0" smtClean="0"/>
          </a:p>
          <a:p>
            <a:endParaRPr lang="ru-RU" sz="2000" dirty="0" smtClean="0"/>
          </a:p>
          <a:p>
            <a:endParaRPr lang="ru-RU" sz="2000" dirty="0" smtClean="0"/>
          </a:p>
          <a:p>
            <a:endParaRPr lang="ru-RU" sz="20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800" i="1" u="sng" dirty="0" smtClean="0"/>
              <a:t>Актуальность проекта</a:t>
            </a:r>
            <a:r>
              <a:rPr lang="ru-RU" sz="2800" dirty="0" smtClean="0"/>
              <a:t>:  </a:t>
            </a:r>
            <a:r>
              <a:rPr lang="ru-RU" sz="1200" dirty="0" smtClean="0"/>
              <a:t>в привлечение детей и подростков к различным видам созидательной деятельности, направленной на сохранение  и возрождение природных объектов (восстановлении аллеи памяти В.Е. Смирнова; создание альпийской горки на участке гимназии), а также в реализации нового раздела «Растениеводство» при проведении уроков технологии.</a:t>
            </a:r>
            <a:br>
              <a:rPr lang="ru-RU" sz="1200" dirty="0" smtClean="0"/>
            </a:br>
            <a:endParaRPr lang="ru-RU" sz="12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32500" lnSpcReduction="20000"/>
          </a:bodyPr>
          <a:lstStyle/>
          <a:p>
            <a:r>
              <a:rPr lang="ru-RU" dirty="0" smtClean="0"/>
              <a:t>На участке гимназии расположено 22 вида зелёных устройств: клумбы разных форм – круглые, прямоугольные, треугольные; по окраске – </a:t>
            </a:r>
            <a:r>
              <a:rPr lang="ru-RU" dirty="0" err="1" smtClean="0"/>
              <a:t>одноколерные</a:t>
            </a:r>
            <a:r>
              <a:rPr lang="ru-RU" dirty="0" smtClean="0"/>
              <a:t>, </a:t>
            </a:r>
            <a:r>
              <a:rPr lang="ru-RU" dirty="0" err="1" smtClean="0"/>
              <a:t>разноколерные</a:t>
            </a:r>
            <a:r>
              <a:rPr lang="ru-RU" dirty="0" smtClean="0"/>
              <a:t>. Также размещены рабатки разной длины – однотонная и </a:t>
            </a:r>
            <a:r>
              <a:rPr lang="ru-RU" dirty="0" err="1" smtClean="0"/>
              <a:t>разноколерная</a:t>
            </a:r>
            <a:r>
              <a:rPr lang="ru-RU" dirty="0" smtClean="0"/>
              <a:t>. Солитеры преимущественно из канны садовой. 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/>
        <p:txBody>
          <a:bodyPr>
            <a:normAutofit fontScale="40000" lnSpcReduction="20000"/>
          </a:bodyPr>
          <a:lstStyle/>
          <a:p>
            <a:r>
              <a:rPr lang="ru-RU" dirty="0" smtClean="0"/>
              <a:t>Есть и </a:t>
            </a:r>
            <a:r>
              <a:rPr lang="ru-RU" dirty="0" err="1" smtClean="0"/>
              <a:t>рокарии</a:t>
            </a:r>
            <a:r>
              <a:rPr lang="ru-RU" dirty="0" smtClean="0"/>
              <a:t> с включением разнообразной растительности. Устройство, размещение клумб, рабаток, </a:t>
            </a:r>
            <a:r>
              <a:rPr lang="ru-RU" dirty="0" err="1" smtClean="0"/>
              <a:t>рокариев</a:t>
            </a:r>
            <a:r>
              <a:rPr lang="ru-RU" dirty="0" smtClean="0"/>
              <a:t> соответствует двум видам планировки – регулярной и ландшафтной. </a:t>
            </a:r>
            <a:endParaRPr lang="ru-RU" dirty="0"/>
          </a:p>
        </p:txBody>
      </p:sp>
      <p:pic>
        <p:nvPicPr>
          <p:cNvPr id="7" name="Содержимое 6" descr="DSCF2701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729111"/>
            <a:ext cx="4040188" cy="3030141"/>
          </a:xfrm>
        </p:spPr>
      </p:pic>
      <p:pic>
        <p:nvPicPr>
          <p:cNvPr id="8" name="Содержимое 7" descr="DSCF2192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025" y="2728516"/>
            <a:ext cx="4041775" cy="3031331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Цветочно-декоративные культуры – основа цветников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Основной акцент в проекте сделан на наиболее органичные цветники, объединяющие растения единой экологии, предъявляющие одинаковые требования к климату и почве. К ним относятся высокорослые канны и  петуния, папоротники, хосты и очитки. Причём комнатные растения могут удачно сочетаться  с садовыми цветами.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u="sng" dirty="0" smtClean="0"/>
              <a:t>Цель проекта: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0000" lnSpcReduction="20000"/>
          </a:bodyPr>
          <a:lstStyle/>
          <a:p>
            <a:pPr algn="just"/>
            <a:r>
              <a:rPr lang="ru-RU" dirty="0" smtClean="0"/>
              <a:t>1.принять участие в проведение года Культуры; развить у учащихся мотивацию и готовность к повышению своей экологической грамотности; 2.способность обнаруживать экологические проблемы в повседневной жизни; 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88024" y="1412776"/>
            <a:ext cx="4042792" cy="873223"/>
          </a:xfrm>
        </p:spPr>
        <p:txBody>
          <a:bodyPr>
            <a:normAutofit fontScale="25000" lnSpcReduction="20000"/>
          </a:bodyPr>
          <a:lstStyle/>
          <a:p>
            <a:r>
              <a:rPr lang="ru-RU" sz="4000" dirty="0" smtClean="0"/>
              <a:t>3.осознанно придерживаться здорового и экологически безопасного образа жизни; 4.повысить уровень культуры учащихся в формировании современного цветочного оформления территории гимназии, эстетического облика города.</a:t>
            </a:r>
          </a:p>
          <a:p>
            <a:r>
              <a:rPr lang="ru-RU" dirty="0" smtClean="0"/>
              <a:t>	</a:t>
            </a:r>
            <a:r>
              <a:rPr lang="ru-RU" b="1" i="1" u="sng" dirty="0" smtClean="0"/>
              <a:t> 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7" name="Содержимое 6" descr="DSCF1561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729111"/>
            <a:ext cx="4040188" cy="3030141"/>
          </a:xfrm>
        </p:spPr>
      </p:pic>
      <p:pic>
        <p:nvPicPr>
          <p:cNvPr id="8" name="Содержимое 7" descr="DSCF1284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025" y="2728516"/>
            <a:ext cx="4041775" cy="3031331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i="1" u="sng" dirty="0" smtClean="0"/>
              <a:t>Задачи проекта: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544" y="1268760"/>
            <a:ext cx="4029844" cy="1017239"/>
          </a:xfrm>
        </p:spPr>
        <p:txBody>
          <a:bodyPr>
            <a:normAutofit fontScale="47500" lnSpcReduction="20000"/>
          </a:bodyPr>
          <a:lstStyle/>
          <a:p>
            <a:pPr lvl="0"/>
            <a:r>
              <a:rPr lang="ru-RU" dirty="0" smtClean="0"/>
              <a:t>1) Расширить кругозор знаний учащихся о многообразии растений;</a:t>
            </a:r>
          </a:p>
          <a:p>
            <a:pPr lvl="0"/>
            <a:r>
              <a:rPr lang="ru-RU" dirty="0" smtClean="0"/>
              <a:t>2) Развивать умение осознанно придерживаться ресурсосберегающего поведения, здорового и экологически безопасного образа жизни;</a:t>
            </a:r>
          </a:p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88024" y="1412776"/>
            <a:ext cx="3970784" cy="1233263"/>
          </a:xfrm>
        </p:spPr>
        <p:txBody>
          <a:bodyPr>
            <a:normAutofit/>
          </a:bodyPr>
          <a:lstStyle/>
          <a:p>
            <a:pPr lvl="0"/>
            <a:r>
              <a:rPr lang="ru-RU" sz="1100" dirty="0" smtClean="0"/>
              <a:t>3) Воспитать бережное отношение к окружающей природной среде; к приумножающимся зелёным насаждениям.</a:t>
            </a:r>
          </a:p>
          <a:p>
            <a:endParaRPr lang="ru-RU" dirty="0"/>
          </a:p>
        </p:txBody>
      </p:sp>
      <p:pic>
        <p:nvPicPr>
          <p:cNvPr id="7" name="Содержимое 6" descr="DSCF1826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729111"/>
            <a:ext cx="4040188" cy="3030141"/>
          </a:xfrm>
        </p:spPr>
      </p:pic>
      <p:pic>
        <p:nvPicPr>
          <p:cNvPr id="8" name="Содержимое 7" descr="DSCF1822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025" y="2728516"/>
            <a:ext cx="4041775" cy="3031331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Использование декоративного ограждения на участке гимназии</a:t>
            </a:r>
            <a:endParaRPr lang="ru-RU" sz="2000" dirty="0"/>
          </a:p>
        </p:txBody>
      </p:sp>
      <p:pic>
        <p:nvPicPr>
          <p:cNvPr id="4" name="Содержимое 3" descr="DSCF27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32983" y="1600200"/>
            <a:ext cx="6278033" cy="4708525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075240" cy="2060848"/>
          </a:xfrm>
        </p:spPr>
        <p:txBody>
          <a:bodyPr>
            <a:normAutofit fontScale="90000"/>
          </a:bodyPr>
          <a:lstStyle/>
          <a:p>
            <a:r>
              <a:rPr lang="ru-RU" sz="1800" dirty="0" smtClean="0"/>
              <a:t>В результате проведённой работы учащимися гимназии засеяно около 120 кв. м газона; высажена рассада, посеяны семена цветочных культур на 29 клумбах, цветниках, рабатках, 13 вазонах; высажено 2760 штук цветочных культур (рассады цветов, луковичных растений, корневищных многолетников, семян цветочных культур).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 </a:t>
            </a:r>
            <a:endParaRPr lang="ru-RU" sz="3200" dirty="0"/>
          </a:p>
        </p:txBody>
      </p:sp>
      <p:pic>
        <p:nvPicPr>
          <p:cNvPr id="5" name="Содержимое 4" descr="DSCF127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Содержимое 5" descr="DSCF240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/>
              <a:t>Вертикальное озеленение</a:t>
            </a:r>
            <a:r>
              <a:rPr lang="ru-RU" dirty="0" smtClean="0"/>
              <a:t> </a:t>
            </a:r>
            <a:r>
              <a:rPr lang="ru-RU" sz="2800" dirty="0" smtClean="0"/>
              <a:t>на участке гимназии</a:t>
            </a:r>
            <a:endParaRPr lang="ru-RU" sz="2800" dirty="0"/>
          </a:p>
        </p:txBody>
      </p:sp>
      <p:pic>
        <p:nvPicPr>
          <p:cNvPr id="5" name="Содержимое 4" descr="DSCF245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10" name="Содержимое 9" descr="DSCF271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208</TotalTime>
  <Words>886</Words>
  <Application>Microsoft Office PowerPoint</Application>
  <PresentationFormat>Экран (4:3)</PresentationFormat>
  <Paragraphs>49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Апекс</vt:lpstr>
      <vt:lpstr>    МУНИЦИПАЛЬНОЕ БЮДЖЕТНОЕ ОБЩЕОБРАЗОВАТЕЛЬНОЕ УЧРЕЖДЕНИЕ «ГИМНАЗИЯ № 27» ИМЕНИ ГЕРОЯ СОВЕТСКОГО СОЮЗА В.Е. СМИРНОВА»   Конкурс «Летопись добрых дел по сохранению природы» Номинация «Эко-объектив» Проект по благоустройству и озеленению территории гимназии «Сохраним природную среду и культурное наследие Алтайского края»  «Краски нашего сада» Руководитель проекта: Ляхович Анна Анатольевна Выполнил: Укладов Егор, 8В класс  Барнаул 2014      </vt:lpstr>
      <vt:lpstr>Краткая история проекта: </vt:lpstr>
      <vt:lpstr>Актуальность проекта:  в привлечение детей и подростков к различным видам созидательной деятельности, направленной на сохранение  и возрождение природных объектов (восстановлении аллеи памяти В.Е. Смирнова; создание альпийской горки на участке гимназии), а также в реализации нового раздела «Растениеводство» при проведении уроков технологии. </vt:lpstr>
      <vt:lpstr> Цветочно-декоративные культуры – основа цветников</vt:lpstr>
      <vt:lpstr>Цель проекта:  </vt:lpstr>
      <vt:lpstr>Задачи проекта: </vt:lpstr>
      <vt:lpstr>Использование декоративного ограждения на участке гимназии</vt:lpstr>
      <vt:lpstr>В результате проведённой работы учащимися гимназии засеяно около 120 кв. м газона; высажена рассада, посеяны семена цветочных культур на 29 клумбах, цветниках, рабатках, 13 вазонах; высажено 2760 штук цветочных культур (рассады цветов, луковичных растений, корневищных многолетников, семян цветочных культур).  </vt:lpstr>
      <vt:lpstr>Вертикальное озеленение на участке гимназии</vt:lpstr>
      <vt:lpstr>Рабатка из бархатцев, клумба «Солнце» из циннии высажены учащимися на летней практике</vt:lpstr>
      <vt:lpstr> В гимназии организованы и действуют студии:  1) Детская экологическая студия «Окно в природу»; 2) Студия «Цветовод».  Ведёт работу по охране и увеличению зелёных насаждений участка гимназии отряд «Зелёный патруль».</vt:lpstr>
      <vt:lpstr>Детская экологическая студия «Окно в природу». </vt:lpstr>
      <vt:lpstr>Студия «Цветовод» - научно – исследовательская группа. </vt:lpstr>
      <vt:lpstr>  Отряд «Зелёный патруль»     </vt:lpstr>
      <vt:lpstr>  Мониторинг за стихийными свалками и предотвращение их образования</vt:lpstr>
      <vt:lpstr>Акция «Гроздь рябины» по сбору корма для птиц в зимнее время;   Общероссийская культурно-экологическая акция «Покормите птиц!».</vt:lpstr>
      <vt:lpstr>Учащиеся из отряда «Зелёный патруль» участвовали в акциях «Скворечник», «ТИШЕ, птицы на гнёздах!». </vt:lpstr>
      <vt:lpstr>Акция «Цветочная рассада – наш подарок гимназии» Проводится совместно с педагогами, родителями учащихся гимназии. Собранная рассада высаживается на участке гимназии. </vt:lpstr>
      <vt:lpstr>Работа отряда «зелёный патруль» на участке гимназии</vt:lpstr>
      <vt:lpstr>Результаты работы: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Проект: «Сохраним природную среду и культурное наследие Алтайского края»     </dc:title>
  <dc:creator>1</dc:creator>
  <cp:lastModifiedBy>1</cp:lastModifiedBy>
  <cp:revision>56</cp:revision>
  <dcterms:created xsi:type="dcterms:W3CDTF">2014-09-04T15:11:50Z</dcterms:created>
  <dcterms:modified xsi:type="dcterms:W3CDTF">2014-09-07T16:58:07Z</dcterms:modified>
</cp:coreProperties>
</file>